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Montserrat"/>
      <p:regular r:id="rId23"/>
      <p:bold r:id="rId24"/>
      <p:italic r:id="rId25"/>
      <p:boldItalic r:id="rId26"/>
    </p:embeddedFont>
    <p:embeddedFont>
      <p:font typeface="Montserrat Medium"/>
      <p:regular r:id="rId27"/>
      <p:bold r:id="rId28"/>
      <p:italic r:id="rId29"/>
      <p:boldItalic r:id="rId30"/>
    </p:embeddedFont>
    <p:embeddedFont>
      <p:font typeface="Raleway Thin"/>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1257A3C-0ACB-48AA-8A2B-4868B1870B61}">
  <a:tblStyle styleId="{81257A3C-0ACB-48AA-8A2B-4868B1870B6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MontserratMedium-bold.fntdata"/><Relationship Id="rId27" Type="http://schemas.openxmlformats.org/officeDocument/2006/relationships/font" Target="fonts/MontserratMedium-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Medium-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Thin-regular.fntdata"/><Relationship Id="rId30" Type="http://schemas.openxmlformats.org/officeDocument/2006/relationships/font" Target="fonts/MontserratMedium-boldItalic.fntdata"/><Relationship Id="rId11" Type="http://schemas.openxmlformats.org/officeDocument/2006/relationships/slide" Target="slides/slide5.xml"/><Relationship Id="rId33" Type="http://schemas.openxmlformats.org/officeDocument/2006/relationships/font" Target="fonts/RalewayThin-italic.fntdata"/><Relationship Id="rId10" Type="http://schemas.openxmlformats.org/officeDocument/2006/relationships/slide" Target="slides/slide4.xml"/><Relationship Id="rId32" Type="http://schemas.openxmlformats.org/officeDocument/2006/relationships/font" Target="fonts/RalewayThin-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RalewayThin-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14.png>
</file>

<file path=ppt/media/image15.jpg>
</file>

<file path=ppt/media/image16.png>
</file>

<file path=ppt/media/image17.png>
</file>

<file path=ppt/media/image18.pn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8977c811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8977c811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Auxiliary blocks are making predictions that allow the gradients to flow through those blocks and hence preventing vanishing gradients</a:t>
            </a:r>
            <a:endParaRPr sz="14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d8977c811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d8977c811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d8b317e6e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d8b317e6e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d8977c8112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d8977c8112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d4e7b2f7e3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d4e7b2f7e3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d4e7b2f7e3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d4e7b2f7e3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d8b317e6ea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d8b317e6ea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d8977c811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d8977c811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sz="1200">
                <a:solidFill>
                  <a:schemeClr val="dk1"/>
                </a:solidFill>
              </a:rPr>
              <a:t>Greek vases allow to study greek society and are available in vast amounts.</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200">
                <a:highlight>
                  <a:srgbClr val="FFFFFF"/>
                </a:highlight>
              </a:rPr>
              <a:t>For instance, the Corpus of Ancient Vases, a notorious Greek pottery catalogue, has around 100,000 vases</a:t>
            </a:r>
            <a:endParaRPr sz="1200">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200">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200">
                <a:highlight>
                  <a:srgbClr val="FFFFFF"/>
                </a:highlight>
              </a:rPr>
              <a:t>Typically when carrying out research, researchers select vases that contain specific objects, such as shields. </a:t>
            </a:r>
            <a:endParaRPr sz="1200">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200">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200">
                <a:highlight>
                  <a:srgbClr val="FFFFFF"/>
                </a:highlight>
              </a:rPr>
              <a:t>But given the huge amount of vases, this task is super time-consuming.</a:t>
            </a:r>
            <a:endParaRPr sz="1200">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200">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200">
                <a:highlight>
                  <a:srgbClr val="FFFFFF"/>
                </a:highlight>
              </a:rPr>
              <a:t>It would be great to have an automatic object detection system that select vases that contain shields.</a:t>
            </a:r>
            <a:endParaRPr sz="1200">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200">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200">
                <a:highlight>
                  <a:srgbClr val="FFFFFF"/>
                </a:highlight>
              </a:rPr>
              <a:t>Here is where our project comes in.</a:t>
            </a:r>
            <a:endParaRPr sz="1200">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200">
              <a:highlight>
                <a:srgbClr val="FFFFFF"/>
              </a:highlight>
            </a:endParaRPr>
          </a:p>
          <a:p>
            <a:pPr indent="0" lvl="0" marL="0" rtl="0" algn="just">
              <a:lnSpc>
                <a:spcPct val="115000"/>
              </a:lnSpc>
              <a:spcBef>
                <a:spcPts val="0"/>
              </a:spcBef>
              <a:spcAft>
                <a:spcPts val="0"/>
              </a:spcAft>
              <a:buClr>
                <a:schemeClr val="dk1"/>
              </a:buClr>
              <a:buSzPts val="1100"/>
              <a:buFont typeface="Arial"/>
              <a:buNone/>
            </a:pPr>
            <a:r>
              <a:rPr lang="en" sz="1200">
                <a:solidFill>
                  <a:schemeClr val="dk1"/>
                </a:solidFill>
              </a:rPr>
              <a:t>#The study of ancient greek art facilitates the understanding of Greek society</a:t>
            </a:r>
            <a:endParaRPr sz="1200">
              <a:solidFill>
                <a:schemeClr val="dk1"/>
              </a:solidFill>
            </a:endParaRPr>
          </a:p>
          <a:p>
            <a:pPr indent="0" lvl="0" marL="0" rtl="0" algn="just">
              <a:lnSpc>
                <a:spcPct val="115000"/>
              </a:lnSpc>
              <a:spcBef>
                <a:spcPts val="1200"/>
              </a:spcBef>
              <a:spcAft>
                <a:spcPts val="0"/>
              </a:spcAft>
              <a:buClr>
                <a:schemeClr val="dk1"/>
              </a:buClr>
              <a:buSzPts val="1100"/>
              <a:buFont typeface="Arial"/>
              <a:buNone/>
            </a:pPr>
            <a:r>
              <a:rPr lang="en" sz="1200">
                <a:solidFill>
                  <a:schemeClr val="dk1"/>
                </a:solidFill>
              </a:rPr>
              <a:t>#Within them, the most vastly available are greek vases, and hence their importance in the study of greek society.</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200">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d8977c8112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d8977c8112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first goal was to detect the presence of shields within vase images and in second stage be able to detect the location of the shield within the image. Each of them is carried on with a different model.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d8b317e6ea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d8b317e6ea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d8977c8112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d8977c8112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used images from Armsandarmor, a Harvard hosted catalogue of greek vases images.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made a first selection of 5,500 images that contained “shield” within their tags. After a first analysis, we realized that only some of them contained shields. After hand selecting the images that had shields, we were left with 1,800 shield images.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a:t>
            </a:r>
            <a:r>
              <a:rPr lang="en">
                <a:solidFill>
                  <a:schemeClr val="dk1"/>
                </a:solidFill>
              </a:rPr>
              <a:t>This was because the descriptions were common to all pictures belonging to a given vase, but only some angles contained the shields.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d870689f7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d870689f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d8977c81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d8977c81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d4e7b2f7e3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d4e7b2f7e3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d8b317e6e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d8b317e6e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15.jpg"/><Relationship Id="rId5"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79430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Montserrat"/>
                <a:ea typeface="Montserrat"/>
                <a:cs typeface="Montserrat"/>
                <a:sym typeface="Montserrat"/>
              </a:rPr>
              <a:t>Greek Vases</a:t>
            </a:r>
            <a:endParaRPr>
              <a:latin typeface="Montserrat"/>
              <a:ea typeface="Montserrat"/>
              <a:cs typeface="Montserrat"/>
              <a:sym typeface="Montserrat"/>
            </a:endParaRPr>
          </a:p>
        </p:txBody>
      </p:sp>
      <p:sp>
        <p:nvSpPr>
          <p:cNvPr id="55" name="Google Shape;55;p13"/>
          <p:cNvSpPr txBox="1"/>
          <p:nvPr>
            <p:ph idx="1" type="subTitle"/>
          </p:nvPr>
        </p:nvSpPr>
        <p:spPr>
          <a:xfrm>
            <a:off x="311700" y="3972888"/>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latin typeface="Montserrat"/>
                <a:ea typeface="Montserrat"/>
                <a:cs typeface="Montserrat"/>
                <a:sym typeface="Montserrat"/>
              </a:rPr>
              <a:t>Javiera Astudillo, Andrew Lee, Diego Zertuche</a:t>
            </a:r>
            <a:endParaRPr>
              <a:latin typeface="Montserrat"/>
              <a:ea typeface="Montserrat"/>
              <a:cs typeface="Montserrat"/>
              <a:sym typeface="Montserrat"/>
            </a:endParaRPr>
          </a:p>
        </p:txBody>
      </p:sp>
      <p:pic>
        <p:nvPicPr>
          <p:cNvPr id="56" name="Google Shape;56;p13"/>
          <p:cNvPicPr preferRelativeResize="0"/>
          <p:nvPr/>
        </p:nvPicPr>
        <p:blipFill rotWithShape="1">
          <a:blip r:embed="rId3">
            <a:alphaModFix/>
          </a:blip>
          <a:srcRect b="32166" l="-1760" r="1760" t="0"/>
          <a:stretch/>
        </p:blipFill>
        <p:spPr>
          <a:xfrm>
            <a:off x="0" y="2"/>
            <a:ext cx="8832300" cy="2556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42075"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Classification model</a:t>
            </a:r>
            <a:r>
              <a:rPr b="1" lang="en">
                <a:latin typeface="Montserrat"/>
                <a:ea typeface="Montserrat"/>
                <a:cs typeface="Montserrat"/>
                <a:sym typeface="Montserrat"/>
              </a:rPr>
              <a:t>: Inception Model</a:t>
            </a:r>
            <a:endParaRPr b="1">
              <a:latin typeface="Montserrat"/>
              <a:ea typeface="Montserrat"/>
              <a:cs typeface="Montserrat"/>
              <a:sym typeface="Montserrat"/>
            </a:endParaRPr>
          </a:p>
        </p:txBody>
      </p:sp>
      <p:pic>
        <p:nvPicPr>
          <p:cNvPr id="117" name="Google Shape;117;p22"/>
          <p:cNvPicPr preferRelativeResize="0"/>
          <p:nvPr/>
        </p:nvPicPr>
        <p:blipFill>
          <a:blip r:embed="rId3">
            <a:alphaModFix/>
          </a:blip>
          <a:stretch>
            <a:fillRect/>
          </a:stretch>
        </p:blipFill>
        <p:spPr>
          <a:xfrm>
            <a:off x="175151" y="489528"/>
            <a:ext cx="6737976" cy="2043099"/>
          </a:xfrm>
          <a:prstGeom prst="rect">
            <a:avLst/>
          </a:prstGeom>
          <a:noFill/>
          <a:ln>
            <a:noFill/>
          </a:ln>
        </p:spPr>
      </p:pic>
      <p:pic>
        <p:nvPicPr>
          <p:cNvPr id="118" name="Google Shape;118;p22"/>
          <p:cNvPicPr preferRelativeResize="0"/>
          <p:nvPr/>
        </p:nvPicPr>
        <p:blipFill>
          <a:blip r:embed="rId4">
            <a:alphaModFix/>
          </a:blip>
          <a:stretch>
            <a:fillRect/>
          </a:stretch>
        </p:blipFill>
        <p:spPr>
          <a:xfrm>
            <a:off x="6954925" y="922075"/>
            <a:ext cx="1482500" cy="1649675"/>
          </a:xfrm>
          <a:prstGeom prst="rect">
            <a:avLst/>
          </a:prstGeom>
          <a:noFill/>
          <a:ln>
            <a:noFill/>
          </a:ln>
        </p:spPr>
      </p:pic>
      <p:pic>
        <p:nvPicPr>
          <p:cNvPr id="119" name="Google Shape;119;p22"/>
          <p:cNvPicPr preferRelativeResize="0"/>
          <p:nvPr/>
        </p:nvPicPr>
        <p:blipFill>
          <a:blip r:embed="rId5">
            <a:alphaModFix/>
          </a:blip>
          <a:stretch>
            <a:fillRect/>
          </a:stretch>
        </p:blipFill>
        <p:spPr>
          <a:xfrm>
            <a:off x="2804037" y="2070500"/>
            <a:ext cx="3359151" cy="3047974"/>
          </a:xfrm>
          <a:prstGeom prst="rect">
            <a:avLst/>
          </a:prstGeom>
          <a:noFill/>
          <a:ln>
            <a:noFill/>
          </a:ln>
        </p:spPr>
      </p:pic>
      <p:sp>
        <p:nvSpPr>
          <p:cNvPr id="120" name="Google Shape;120;p22"/>
          <p:cNvSpPr txBox="1"/>
          <p:nvPr/>
        </p:nvSpPr>
        <p:spPr>
          <a:xfrm>
            <a:off x="285800" y="2308850"/>
            <a:ext cx="23910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ontserrat"/>
                <a:ea typeface="Montserrat"/>
                <a:cs typeface="Montserrat"/>
                <a:sym typeface="Montserrat"/>
              </a:rPr>
              <a:t>Number of parameters</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7,188,889</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b="1" lang="en">
                <a:latin typeface="Montserrat"/>
                <a:ea typeface="Montserrat"/>
                <a:cs typeface="Montserrat"/>
                <a:sym typeface="Montserrat"/>
              </a:rPr>
              <a:t>Number of epochs</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100</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b="1" lang="en">
                <a:latin typeface="Montserrat"/>
                <a:ea typeface="Montserrat"/>
                <a:cs typeface="Montserrat"/>
                <a:sym typeface="Montserrat"/>
              </a:rPr>
              <a:t>Optimizer</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Adam</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b="1" lang="en">
                <a:latin typeface="Montserrat"/>
                <a:ea typeface="Montserrat"/>
                <a:cs typeface="Montserrat"/>
                <a:sym typeface="Montserrat"/>
              </a:rPr>
              <a:t>Loss</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Binary cross-entropy</a:t>
            </a:r>
            <a:endParaRPr>
              <a:latin typeface="Montserrat"/>
              <a:ea typeface="Montserrat"/>
              <a:cs typeface="Montserrat"/>
              <a:sym typeface="Montserrat"/>
            </a:endParaRPr>
          </a:p>
        </p:txBody>
      </p:sp>
      <p:sp>
        <p:nvSpPr>
          <p:cNvPr id="121" name="Google Shape;121;p22"/>
          <p:cNvSpPr txBox="1"/>
          <p:nvPr/>
        </p:nvSpPr>
        <p:spPr>
          <a:xfrm>
            <a:off x="6500675" y="2308850"/>
            <a:ext cx="2391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ontserrat"/>
                <a:ea typeface="Montserrat"/>
                <a:cs typeface="Montserrat"/>
                <a:sym typeface="Montserrat"/>
              </a:rPr>
              <a:t>Input</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Image (256x256)</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b="1" lang="en">
                <a:latin typeface="Montserrat"/>
                <a:ea typeface="Montserrat"/>
                <a:cs typeface="Montserrat"/>
                <a:sym typeface="Montserrat"/>
              </a:rPr>
              <a:t>Output</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Shield probability ([0,1])</a:t>
            </a:r>
            <a:endParaRPr>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5335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Segmentation Model: U-Net</a:t>
            </a:r>
            <a:endParaRPr b="1">
              <a:latin typeface="Montserrat"/>
              <a:ea typeface="Montserrat"/>
              <a:cs typeface="Montserrat"/>
              <a:sym typeface="Montserrat"/>
            </a:endParaRPr>
          </a:p>
        </p:txBody>
      </p:sp>
      <p:pic>
        <p:nvPicPr>
          <p:cNvPr id="127" name="Google Shape;127;p23"/>
          <p:cNvPicPr preferRelativeResize="0"/>
          <p:nvPr/>
        </p:nvPicPr>
        <p:blipFill rotWithShape="1">
          <a:blip r:embed="rId3">
            <a:alphaModFix/>
          </a:blip>
          <a:srcRect b="0" l="0" r="931" t="852"/>
          <a:stretch/>
        </p:blipFill>
        <p:spPr>
          <a:xfrm>
            <a:off x="53350" y="767225"/>
            <a:ext cx="6483676" cy="3640474"/>
          </a:xfrm>
          <a:prstGeom prst="rect">
            <a:avLst/>
          </a:prstGeom>
          <a:noFill/>
          <a:ln>
            <a:noFill/>
          </a:ln>
        </p:spPr>
      </p:pic>
      <p:pic>
        <p:nvPicPr>
          <p:cNvPr id="128" name="Google Shape;128;p23"/>
          <p:cNvPicPr preferRelativeResize="0"/>
          <p:nvPr/>
        </p:nvPicPr>
        <p:blipFill>
          <a:blip r:embed="rId4">
            <a:alphaModFix/>
          </a:blip>
          <a:stretch>
            <a:fillRect/>
          </a:stretch>
        </p:blipFill>
        <p:spPr>
          <a:xfrm>
            <a:off x="4132525" y="4069006"/>
            <a:ext cx="4900800" cy="975025"/>
          </a:xfrm>
          <a:prstGeom prst="rect">
            <a:avLst/>
          </a:prstGeom>
          <a:noFill/>
          <a:ln>
            <a:noFill/>
          </a:ln>
        </p:spPr>
      </p:pic>
      <p:sp>
        <p:nvSpPr>
          <p:cNvPr id="129" name="Google Shape;129;p23"/>
          <p:cNvSpPr txBox="1"/>
          <p:nvPr/>
        </p:nvSpPr>
        <p:spPr>
          <a:xfrm>
            <a:off x="6646325" y="39300"/>
            <a:ext cx="2649900" cy="406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ontserrat"/>
                <a:ea typeface="Montserrat"/>
                <a:cs typeface="Montserrat"/>
                <a:sym typeface="Montserrat"/>
              </a:rPr>
              <a:t>Number of parameters</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688,129</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b="1" lang="en">
                <a:latin typeface="Montserrat"/>
                <a:ea typeface="Montserrat"/>
                <a:cs typeface="Montserrat"/>
                <a:sym typeface="Montserrat"/>
              </a:rPr>
              <a:t>Number of epochs</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50</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b="1" lang="en">
                <a:latin typeface="Montserrat"/>
                <a:ea typeface="Montserrat"/>
                <a:cs typeface="Montserrat"/>
                <a:sym typeface="Montserrat"/>
              </a:rPr>
              <a:t>Optimizer</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Adam</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b="1" lang="en">
                <a:latin typeface="Montserrat"/>
                <a:ea typeface="Montserrat"/>
                <a:cs typeface="Montserrat"/>
                <a:sym typeface="Montserrat"/>
              </a:rPr>
              <a:t>Loss</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Weighted** binary cross-entropy</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b="1" lang="en">
                <a:latin typeface="Montserrat"/>
                <a:ea typeface="Montserrat"/>
                <a:cs typeface="Montserrat"/>
                <a:sym typeface="Montserrat"/>
              </a:rPr>
              <a:t>Input</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Image (256x256)</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b="1" lang="en">
                <a:latin typeface="Montserrat"/>
                <a:ea typeface="Montserrat"/>
                <a:cs typeface="Montserrat"/>
                <a:sym typeface="Montserrat"/>
              </a:rPr>
              <a:t>Output</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Predicted mask (256x256)</a:t>
            </a:r>
            <a:endParaRPr>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idx="1" type="body"/>
          </p:nvPr>
        </p:nvSpPr>
        <p:spPr>
          <a:xfrm>
            <a:off x="311700" y="557725"/>
            <a:ext cx="8520600" cy="40113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b="1" lang="en" sz="3000">
                <a:solidFill>
                  <a:schemeClr val="dk1"/>
                </a:solidFill>
                <a:latin typeface="Montserrat"/>
                <a:ea typeface="Montserrat"/>
                <a:cs typeface="Montserrat"/>
                <a:sym typeface="Montserrat"/>
              </a:rPr>
              <a:t>RESULTS</a:t>
            </a:r>
            <a:endParaRPr b="1" sz="3000">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Results Classification</a:t>
            </a:r>
            <a:endParaRPr b="1">
              <a:latin typeface="Montserrat"/>
              <a:ea typeface="Montserrat"/>
              <a:cs typeface="Montserrat"/>
              <a:sym typeface="Montserrat"/>
            </a:endParaRPr>
          </a:p>
        </p:txBody>
      </p:sp>
      <p:graphicFrame>
        <p:nvGraphicFramePr>
          <p:cNvPr id="140" name="Google Shape;140;p25"/>
          <p:cNvGraphicFramePr/>
          <p:nvPr/>
        </p:nvGraphicFramePr>
        <p:xfrm>
          <a:off x="952500" y="2000250"/>
          <a:ext cx="3000000" cy="3000000"/>
        </p:xfrm>
        <a:graphic>
          <a:graphicData uri="http://schemas.openxmlformats.org/drawingml/2006/table">
            <a:tbl>
              <a:tblPr>
                <a:noFill/>
                <a:tableStyleId>{81257A3C-0ACB-48AA-8A2B-4868B1870B61}</a:tableStyleId>
              </a:tblPr>
              <a:tblGrid>
                <a:gridCol w="2413000"/>
                <a:gridCol w="2413000"/>
                <a:gridCol w="2413000"/>
              </a:tblGrid>
              <a:tr h="381000">
                <a:tc>
                  <a:txBody>
                    <a:bodyPr/>
                    <a:lstStyle/>
                    <a:p>
                      <a:pPr indent="0" lvl="0" marL="0" rtl="0" algn="l">
                        <a:spcBef>
                          <a:spcPts val="0"/>
                        </a:spcBef>
                        <a:spcAft>
                          <a:spcPts val="0"/>
                        </a:spcAft>
                        <a:buNone/>
                      </a:pPr>
                      <a:r>
                        <a:t/>
                      </a:r>
                      <a:endParaRPr>
                        <a:latin typeface="Montserrat"/>
                        <a:ea typeface="Montserrat"/>
                        <a:cs typeface="Montserrat"/>
                        <a:sym typeface="Montserrat"/>
                      </a:endParaRPr>
                    </a:p>
                  </a:txBody>
                  <a:tcPr marT="91425" marB="91425" marR="91425" marL="91425">
                    <a:solidFill>
                      <a:srgbClr val="666666"/>
                    </a:solidFill>
                  </a:tcPr>
                </a:tc>
                <a:tc>
                  <a:txBody>
                    <a:bodyPr/>
                    <a:lstStyle/>
                    <a:p>
                      <a:pPr indent="0" lvl="0" marL="0" rtl="0" algn="ctr">
                        <a:spcBef>
                          <a:spcPts val="0"/>
                        </a:spcBef>
                        <a:spcAft>
                          <a:spcPts val="0"/>
                        </a:spcAft>
                        <a:buNone/>
                      </a:pPr>
                      <a:r>
                        <a:rPr b="1" lang="en">
                          <a:solidFill>
                            <a:srgbClr val="FFFFFF"/>
                          </a:solidFill>
                          <a:latin typeface="Montserrat"/>
                          <a:ea typeface="Montserrat"/>
                          <a:cs typeface="Montserrat"/>
                          <a:sym typeface="Montserrat"/>
                        </a:rPr>
                        <a:t>Accuracy Score</a:t>
                      </a:r>
                      <a:endParaRPr b="1">
                        <a:solidFill>
                          <a:srgbClr val="FFFFFF"/>
                        </a:solidFill>
                        <a:latin typeface="Montserrat"/>
                        <a:ea typeface="Montserrat"/>
                        <a:cs typeface="Montserrat"/>
                        <a:sym typeface="Montserrat"/>
                      </a:endParaRPr>
                    </a:p>
                  </a:txBody>
                  <a:tcPr marT="91425" marB="91425" marR="91425" marL="91425">
                    <a:solidFill>
                      <a:srgbClr val="666666"/>
                    </a:solidFill>
                  </a:tcPr>
                </a:tc>
                <a:tc>
                  <a:txBody>
                    <a:bodyPr/>
                    <a:lstStyle/>
                    <a:p>
                      <a:pPr indent="0" lvl="0" marL="0" rtl="0" algn="ctr">
                        <a:spcBef>
                          <a:spcPts val="0"/>
                        </a:spcBef>
                        <a:spcAft>
                          <a:spcPts val="0"/>
                        </a:spcAft>
                        <a:buNone/>
                      </a:pPr>
                      <a:r>
                        <a:rPr b="1" lang="en">
                          <a:solidFill>
                            <a:srgbClr val="FFFFFF"/>
                          </a:solidFill>
                          <a:latin typeface="Montserrat"/>
                          <a:ea typeface="Montserrat"/>
                          <a:cs typeface="Montserrat"/>
                          <a:sym typeface="Montserrat"/>
                        </a:rPr>
                        <a:t>F1 Score</a:t>
                      </a:r>
                      <a:endParaRPr b="1">
                        <a:solidFill>
                          <a:srgbClr val="FFFFFF"/>
                        </a:solidFill>
                        <a:latin typeface="Montserrat"/>
                        <a:ea typeface="Montserrat"/>
                        <a:cs typeface="Montserrat"/>
                        <a:sym typeface="Montserrat"/>
                      </a:endParaRPr>
                    </a:p>
                  </a:txBody>
                  <a:tcPr marT="91425" marB="91425" marR="91425" marL="91425">
                    <a:solidFill>
                      <a:srgbClr val="666666"/>
                    </a:solidFill>
                  </a:tcPr>
                </a:tc>
              </a:tr>
              <a:tr h="381000">
                <a:tc>
                  <a:txBody>
                    <a:bodyPr/>
                    <a:lstStyle/>
                    <a:p>
                      <a:pPr indent="0" lvl="0" marL="0" rtl="0" algn="l">
                        <a:spcBef>
                          <a:spcPts val="0"/>
                        </a:spcBef>
                        <a:spcAft>
                          <a:spcPts val="0"/>
                        </a:spcAft>
                        <a:buNone/>
                      </a:pPr>
                      <a:r>
                        <a:rPr b="1" lang="en">
                          <a:latin typeface="Montserrat"/>
                          <a:ea typeface="Montserrat"/>
                          <a:cs typeface="Montserrat"/>
                          <a:sym typeface="Montserrat"/>
                        </a:rPr>
                        <a:t>Train Set</a:t>
                      </a:r>
                      <a:endParaRPr b="1">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
                          <a:latin typeface="Montserrat"/>
                          <a:ea typeface="Montserrat"/>
                          <a:cs typeface="Montserrat"/>
                          <a:sym typeface="Montserrat"/>
                        </a:rPr>
                        <a:t>0.64</a:t>
                      </a:r>
                      <a:endParaRPr>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
                          <a:latin typeface="Montserrat"/>
                          <a:ea typeface="Montserrat"/>
                          <a:cs typeface="Montserrat"/>
                          <a:sym typeface="Montserrat"/>
                        </a:rPr>
                        <a:t>0.66</a:t>
                      </a:r>
                      <a:endParaRPr>
                        <a:latin typeface="Montserrat"/>
                        <a:ea typeface="Montserrat"/>
                        <a:cs typeface="Montserrat"/>
                        <a:sym typeface="Montserrat"/>
                      </a:endParaRPr>
                    </a:p>
                  </a:txBody>
                  <a:tcPr marT="91425" marB="91425" marR="91425" marL="91425"/>
                </a:tc>
              </a:tr>
              <a:tr h="381000">
                <a:tc>
                  <a:txBody>
                    <a:bodyPr/>
                    <a:lstStyle/>
                    <a:p>
                      <a:pPr indent="0" lvl="0" marL="0" rtl="0" algn="l">
                        <a:spcBef>
                          <a:spcPts val="0"/>
                        </a:spcBef>
                        <a:spcAft>
                          <a:spcPts val="0"/>
                        </a:spcAft>
                        <a:buNone/>
                      </a:pPr>
                      <a:r>
                        <a:rPr b="1" lang="en">
                          <a:latin typeface="Montserrat"/>
                          <a:ea typeface="Montserrat"/>
                          <a:cs typeface="Montserrat"/>
                          <a:sym typeface="Montserrat"/>
                        </a:rPr>
                        <a:t>Test Set</a:t>
                      </a:r>
                      <a:endParaRPr b="1">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
                          <a:latin typeface="Montserrat"/>
                          <a:ea typeface="Montserrat"/>
                          <a:cs typeface="Montserrat"/>
                          <a:sym typeface="Montserrat"/>
                        </a:rPr>
                        <a:t>0.65</a:t>
                      </a:r>
                      <a:endParaRPr>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
                          <a:latin typeface="Montserrat"/>
                          <a:ea typeface="Montserrat"/>
                          <a:cs typeface="Montserrat"/>
                          <a:sym typeface="Montserrat"/>
                        </a:rPr>
                        <a:t>0.68</a:t>
                      </a:r>
                      <a:endParaRPr>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311700" y="371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Results Classification</a:t>
            </a:r>
            <a:endParaRPr b="1">
              <a:latin typeface="Montserrat"/>
              <a:ea typeface="Montserrat"/>
              <a:cs typeface="Montserrat"/>
              <a:sym typeface="Montserrat"/>
            </a:endParaRPr>
          </a:p>
        </p:txBody>
      </p:sp>
      <p:pic>
        <p:nvPicPr>
          <p:cNvPr id="146" name="Google Shape;146;p26"/>
          <p:cNvPicPr preferRelativeResize="0"/>
          <p:nvPr/>
        </p:nvPicPr>
        <p:blipFill>
          <a:blip r:embed="rId3">
            <a:alphaModFix/>
          </a:blip>
          <a:stretch>
            <a:fillRect/>
          </a:stretch>
        </p:blipFill>
        <p:spPr>
          <a:xfrm>
            <a:off x="4804800" y="1017725"/>
            <a:ext cx="3283744" cy="3820975"/>
          </a:xfrm>
          <a:prstGeom prst="rect">
            <a:avLst/>
          </a:prstGeom>
          <a:noFill/>
          <a:ln>
            <a:noFill/>
          </a:ln>
        </p:spPr>
      </p:pic>
      <p:pic>
        <p:nvPicPr>
          <p:cNvPr id="147" name="Google Shape;147;p26"/>
          <p:cNvPicPr preferRelativeResize="0"/>
          <p:nvPr/>
        </p:nvPicPr>
        <p:blipFill>
          <a:blip r:embed="rId4">
            <a:alphaModFix/>
          </a:blip>
          <a:stretch>
            <a:fillRect/>
          </a:stretch>
        </p:blipFill>
        <p:spPr>
          <a:xfrm>
            <a:off x="1018275" y="1017725"/>
            <a:ext cx="3283744" cy="3820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27"/>
          <p:cNvPicPr preferRelativeResize="0"/>
          <p:nvPr/>
        </p:nvPicPr>
        <p:blipFill>
          <a:blip r:embed="rId3">
            <a:alphaModFix/>
          </a:blip>
          <a:stretch>
            <a:fillRect/>
          </a:stretch>
        </p:blipFill>
        <p:spPr>
          <a:xfrm>
            <a:off x="100325" y="594975"/>
            <a:ext cx="4800476" cy="1936125"/>
          </a:xfrm>
          <a:prstGeom prst="rect">
            <a:avLst/>
          </a:prstGeom>
          <a:noFill/>
          <a:ln>
            <a:noFill/>
          </a:ln>
        </p:spPr>
      </p:pic>
      <p:pic>
        <p:nvPicPr>
          <p:cNvPr id="153" name="Google Shape;153;p27"/>
          <p:cNvPicPr preferRelativeResize="0"/>
          <p:nvPr/>
        </p:nvPicPr>
        <p:blipFill>
          <a:blip r:embed="rId4">
            <a:alphaModFix/>
          </a:blip>
          <a:stretch>
            <a:fillRect/>
          </a:stretch>
        </p:blipFill>
        <p:spPr>
          <a:xfrm>
            <a:off x="211700" y="2646375"/>
            <a:ext cx="5862774" cy="2393200"/>
          </a:xfrm>
          <a:prstGeom prst="rect">
            <a:avLst/>
          </a:prstGeom>
          <a:noFill/>
          <a:ln>
            <a:noFill/>
          </a:ln>
        </p:spPr>
      </p:pic>
      <p:sp>
        <p:nvSpPr>
          <p:cNvPr id="154" name="Google Shape;154;p27"/>
          <p:cNvSpPr txBox="1"/>
          <p:nvPr>
            <p:ph type="title"/>
          </p:nvPr>
        </p:nvSpPr>
        <p:spPr>
          <a:xfrm>
            <a:off x="311700" y="371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Results Segmentation</a:t>
            </a:r>
            <a:endParaRPr b="1">
              <a:latin typeface="Montserrat"/>
              <a:ea typeface="Montserrat"/>
              <a:cs typeface="Montserrat"/>
              <a:sym typeface="Montserrat"/>
            </a:endParaRPr>
          </a:p>
        </p:txBody>
      </p:sp>
      <p:graphicFrame>
        <p:nvGraphicFramePr>
          <p:cNvPr id="155" name="Google Shape;155;p27"/>
          <p:cNvGraphicFramePr/>
          <p:nvPr/>
        </p:nvGraphicFramePr>
        <p:xfrm>
          <a:off x="6431325" y="837380"/>
          <a:ext cx="3000000" cy="3000000"/>
        </p:xfrm>
        <a:graphic>
          <a:graphicData uri="http://schemas.openxmlformats.org/drawingml/2006/table">
            <a:tbl>
              <a:tblPr>
                <a:noFill/>
                <a:tableStyleId>{81257A3C-0ACB-48AA-8A2B-4868B1870B61}</a:tableStyleId>
              </a:tblPr>
              <a:tblGrid>
                <a:gridCol w="1154200"/>
                <a:gridCol w="1154200"/>
              </a:tblGrid>
              <a:tr h="483775">
                <a:tc>
                  <a:txBody>
                    <a:bodyPr/>
                    <a:lstStyle/>
                    <a:p>
                      <a:pPr indent="0" lvl="0" marL="0" rtl="0" algn="l">
                        <a:spcBef>
                          <a:spcPts val="0"/>
                        </a:spcBef>
                        <a:spcAft>
                          <a:spcPts val="0"/>
                        </a:spcAft>
                        <a:buNone/>
                      </a:pPr>
                      <a:r>
                        <a:t/>
                      </a:r>
                      <a:endParaRPr>
                        <a:latin typeface="Montserrat"/>
                        <a:ea typeface="Montserrat"/>
                        <a:cs typeface="Montserrat"/>
                        <a:sym typeface="Montserrat"/>
                      </a:endParaRPr>
                    </a:p>
                  </a:txBody>
                  <a:tcPr marT="91425" marB="91425" marR="91425" marL="91425">
                    <a:solidFill>
                      <a:srgbClr val="666666"/>
                    </a:solidFill>
                  </a:tcPr>
                </a:tc>
                <a:tc>
                  <a:txBody>
                    <a:bodyPr/>
                    <a:lstStyle/>
                    <a:p>
                      <a:pPr indent="0" lvl="0" marL="0" rtl="0" algn="ctr">
                        <a:spcBef>
                          <a:spcPts val="0"/>
                        </a:spcBef>
                        <a:spcAft>
                          <a:spcPts val="0"/>
                        </a:spcAft>
                        <a:buNone/>
                      </a:pPr>
                      <a:r>
                        <a:rPr b="1" lang="en">
                          <a:solidFill>
                            <a:srgbClr val="FFFFFF"/>
                          </a:solidFill>
                          <a:latin typeface="Montserrat"/>
                          <a:ea typeface="Montserrat"/>
                          <a:cs typeface="Montserrat"/>
                          <a:sym typeface="Montserrat"/>
                        </a:rPr>
                        <a:t>DICE</a:t>
                      </a:r>
                      <a:endParaRPr b="1">
                        <a:solidFill>
                          <a:srgbClr val="FFFFFF"/>
                        </a:solidFill>
                        <a:latin typeface="Montserrat"/>
                        <a:ea typeface="Montserrat"/>
                        <a:cs typeface="Montserrat"/>
                        <a:sym typeface="Montserrat"/>
                      </a:endParaRPr>
                    </a:p>
                  </a:txBody>
                  <a:tcPr marT="91425" marB="91425" marR="91425" marL="91425">
                    <a:solidFill>
                      <a:srgbClr val="666666"/>
                    </a:solidFill>
                  </a:tcPr>
                </a:tc>
              </a:tr>
              <a:tr h="483775">
                <a:tc>
                  <a:txBody>
                    <a:bodyPr/>
                    <a:lstStyle/>
                    <a:p>
                      <a:pPr indent="0" lvl="0" marL="0" rtl="0" algn="l">
                        <a:spcBef>
                          <a:spcPts val="0"/>
                        </a:spcBef>
                        <a:spcAft>
                          <a:spcPts val="0"/>
                        </a:spcAft>
                        <a:buNone/>
                      </a:pPr>
                      <a:r>
                        <a:rPr b="1" lang="en">
                          <a:latin typeface="Montserrat"/>
                          <a:ea typeface="Montserrat"/>
                          <a:cs typeface="Montserrat"/>
                          <a:sym typeface="Montserrat"/>
                        </a:rPr>
                        <a:t>Train Set</a:t>
                      </a:r>
                      <a:endParaRPr b="1">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
                          <a:latin typeface="Montserrat"/>
                          <a:ea typeface="Montserrat"/>
                          <a:cs typeface="Montserrat"/>
                          <a:sym typeface="Montserrat"/>
                        </a:rPr>
                        <a:t>0.681</a:t>
                      </a:r>
                      <a:endParaRPr>
                        <a:latin typeface="Montserrat"/>
                        <a:ea typeface="Montserrat"/>
                        <a:cs typeface="Montserrat"/>
                        <a:sym typeface="Montserrat"/>
                      </a:endParaRPr>
                    </a:p>
                  </a:txBody>
                  <a:tcPr marT="91425" marB="91425" marR="91425" marL="91425"/>
                </a:tc>
              </a:tr>
              <a:tr h="483775">
                <a:tc>
                  <a:txBody>
                    <a:bodyPr/>
                    <a:lstStyle/>
                    <a:p>
                      <a:pPr indent="0" lvl="0" marL="0" rtl="0" algn="l">
                        <a:spcBef>
                          <a:spcPts val="0"/>
                        </a:spcBef>
                        <a:spcAft>
                          <a:spcPts val="0"/>
                        </a:spcAft>
                        <a:buNone/>
                      </a:pPr>
                      <a:r>
                        <a:rPr b="1" lang="en">
                          <a:latin typeface="Montserrat"/>
                          <a:ea typeface="Montserrat"/>
                          <a:cs typeface="Montserrat"/>
                          <a:sym typeface="Montserrat"/>
                        </a:rPr>
                        <a:t>Test Set</a:t>
                      </a:r>
                      <a:endParaRPr b="1">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
                          <a:latin typeface="Montserrat"/>
                          <a:ea typeface="Montserrat"/>
                          <a:cs typeface="Montserrat"/>
                          <a:sym typeface="Montserrat"/>
                        </a:rPr>
                        <a:t>0.7128</a:t>
                      </a:r>
                      <a:endParaRPr>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idx="1" type="body"/>
          </p:nvPr>
        </p:nvSpPr>
        <p:spPr>
          <a:xfrm>
            <a:off x="311700" y="557725"/>
            <a:ext cx="8520600" cy="40113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b="1" lang="en" sz="3000">
                <a:solidFill>
                  <a:schemeClr val="dk1"/>
                </a:solidFill>
                <a:latin typeface="Montserrat"/>
                <a:ea typeface="Montserrat"/>
                <a:cs typeface="Montserrat"/>
                <a:sym typeface="Montserrat"/>
              </a:rPr>
              <a:t>THANKS</a:t>
            </a:r>
            <a:endParaRPr b="1" sz="3000">
              <a:solidFill>
                <a:schemeClr val="dk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Introduction</a:t>
            </a:r>
            <a:endParaRPr b="1">
              <a:latin typeface="Montserrat"/>
              <a:ea typeface="Montserrat"/>
              <a:cs typeface="Montserrat"/>
              <a:sym typeface="Montserrat"/>
            </a:endParaRPr>
          </a:p>
        </p:txBody>
      </p:sp>
      <p:sp>
        <p:nvSpPr>
          <p:cNvPr id="62" name="Google Shape;62;p14"/>
          <p:cNvSpPr txBox="1"/>
          <p:nvPr>
            <p:ph idx="1" type="body"/>
          </p:nvPr>
        </p:nvSpPr>
        <p:spPr>
          <a:xfrm>
            <a:off x="311700" y="1152475"/>
            <a:ext cx="4521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Font typeface="Montserrat"/>
              <a:buChar char="●"/>
            </a:pPr>
            <a:r>
              <a:rPr lang="en">
                <a:latin typeface="Montserrat"/>
                <a:ea typeface="Montserrat"/>
                <a:cs typeface="Montserrat"/>
                <a:sym typeface="Montserrat"/>
              </a:rPr>
              <a:t>Greek vases: allow to study greek society.</a:t>
            </a:r>
            <a:endParaRPr>
              <a:latin typeface="Montserrat"/>
              <a:ea typeface="Montserrat"/>
              <a:cs typeface="Montserrat"/>
              <a:sym typeface="Montserrat"/>
            </a:endParaRPr>
          </a:p>
          <a:p>
            <a:pPr indent="-342900" lvl="0" marL="457200" rtl="0" algn="l">
              <a:spcBef>
                <a:spcPts val="0"/>
              </a:spcBef>
              <a:spcAft>
                <a:spcPts val="0"/>
              </a:spcAft>
              <a:buClr>
                <a:srgbClr val="000000"/>
              </a:buClr>
              <a:buSzPts val="1800"/>
              <a:buFont typeface="Montserrat"/>
              <a:buChar char="●"/>
            </a:pPr>
            <a:r>
              <a:rPr lang="en">
                <a:latin typeface="Montserrat"/>
                <a:ea typeface="Montserrat"/>
                <a:cs typeface="Montserrat"/>
                <a:sym typeface="Montserrat"/>
              </a:rPr>
              <a:t>Corpus Vasorum Antiquorum: 100,000 vases in 24 countries.</a:t>
            </a:r>
            <a:endParaRPr>
              <a:latin typeface="Montserrat"/>
              <a:ea typeface="Montserrat"/>
              <a:cs typeface="Montserrat"/>
              <a:sym typeface="Montserrat"/>
            </a:endParaRPr>
          </a:p>
          <a:p>
            <a:pPr indent="-342900" lvl="0" marL="457200" rtl="0" algn="l">
              <a:spcBef>
                <a:spcPts val="0"/>
              </a:spcBef>
              <a:spcAft>
                <a:spcPts val="0"/>
              </a:spcAft>
              <a:buClr>
                <a:srgbClr val="000000"/>
              </a:buClr>
              <a:buSzPts val="1800"/>
              <a:buFont typeface="Montserrat"/>
              <a:buChar char="●"/>
            </a:pPr>
            <a:r>
              <a:rPr lang="en">
                <a:latin typeface="Montserrat"/>
                <a:ea typeface="Montserrat"/>
                <a:cs typeface="Montserrat"/>
                <a:sym typeface="Montserrat"/>
              </a:rPr>
              <a:t>Selection by object presence</a:t>
            </a:r>
            <a:endParaRPr>
              <a:latin typeface="Montserrat"/>
              <a:ea typeface="Montserrat"/>
              <a:cs typeface="Montserrat"/>
              <a:sym typeface="Montserrat"/>
            </a:endParaRPr>
          </a:p>
          <a:p>
            <a:pPr indent="-342900" lvl="0" marL="457200" rtl="0" algn="l">
              <a:spcBef>
                <a:spcPts val="0"/>
              </a:spcBef>
              <a:spcAft>
                <a:spcPts val="0"/>
              </a:spcAft>
              <a:buClr>
                <a:srgbClr val="000000"/>
              </a:buClr>
              <a:buSzPts val="1800"/>
              <a:buFont typeface="Montserrat"/>
              <a:buChar char="●"/>
            </a:pPr>
            <a:r>
              <a:rPr lang="en">
                <a:latin typeface="Montserrat"/>
                <a:ea typeface="Montserrat"/>
                <a:cs typeface="Montserrat"/>
                <a:sym typeface="Montserrat"/>
              </a:rPr>
              <a:t>Automatic object detection?</a:t>
            </a:r>
            <a:endParaRPr>
              <a:latin typeface="Montserrat"/>
              <a:ea typeface="Montserrat"/>
              <a:cs typeface="Montserrat"/>
              <a:sym typeface="Montserrat"/>
            </a:endParaRPr>
          </a:p>
          <a:p>
            <a:pPr indent="0" lvl="0" marL="0" rtl="0" algn="l">
              <a:spcBef>
                <a:spcPts val="1200"/>
              </a:spcBef>
              <a:spcAft>
                <a:spcPts val="1200"/>
              </a:spcAft>
              <a:buNone/>
            </a:pPr>
            <a:r>
              <a:t/>
            </a:r>
            <a:endParaRPr>
              <a:latin typeface="Montserrat"/>
              <a:ea typeface="Montserrat"/>
              <a:cs typeface="Montserrat"/>
              <a:sym typeface="Montserrat"/>
            </a:endParaRPr>
          </a:p>
        </p:txBody>
      </p:sp>
      <p:pic>
        <p:nvPicPr>
          <p:cNvPr id="63" name="Google Shape;63;p14"/>
          <p:cNvPicPr preferRelativeResize="0"/>
          <p:nvPr/>
        </p:nvPicPr>
        <p:blipFill rotWithShape="1">
          <a:blip r:embed="rId3">
            <a:alphaModFix/>
          </a:blip>
          <a:srcRect b="0" l="23911" r="15887" t="0"/>
          <a:stretch/>
        </p:blipFill>
        <p:spPr>
          <a:xfrm>
            <a:off x="5722300" y="1152475"/>
            <a:ext cx="2980774" cy="341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Project overview</a:t>
            </a:r>
            <a:endParaRPr b="1">
              <a:latin typeface="Montserrat"/>
              <a:ea typeface="Montserrat"/>
              <a:cs typeface="Montserrat"/>
              <a:sym typeface="Montserrat"/>
            </a:endParaRPr>
          </a:p>
        </p:txBody>
      </p:sp>
      <p:sp>
        <p:nvSpPr>
          <p:cNvPr id="69" name="Google Shape;69;p15"/>
          <p:cNvSpPr txBox="1"/>
          <p:nvPr>
            <p:ph idx="1" type="body"/>
          </p:nvPr>
        </p:nvSpPr>
        <p:spPr>
          <a:xfrm>
            <a:off x="311700" y="1152475"/>
            <a:ext cx="4836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Montserrat"/>
                <a:ea typeface="Montserrat"/>
                <a:cs typeface="Montserrat"/>
                <a:sym typeface="Montserrat"/>
              </a:rPr>
              <a:t>Goals</a:t>
            </a:r>
            <a:endParaRPr b="1">
              <a:latin typeface="Montserrat"/>
              <a:ea typeface="Montserrat"/>
              <a:cs typeface="Montserrat"/>
              <a:sym typeface="Montserrat"/>
            </a:endParaRPr>
          </a:p>
          <a:p>
            <a:pPr indent="-342900" lvl="0" marL="457200" rtl="0" algn="l">
              <a:spcBef>
                <a:spcPts val="1200"/>
              </a:spcBef>
              <a:spcAft>
                <a:spcPts val="0"/>
              </a:spcAft>
              <a:buClr>
                <a:srgbClr val="000000"/>
              </a:buClr>
              <a:buSzPts val="1800"/>
              <a:buFont typeface="Montserrat"/>
              <a:buAutoNum type="arabicPeriod"/>
            </a:pPr>
            <a:r>
              <a:rPr lang="en">
                <a:latin typeface="Montserrat"/>
                <a:ea typeface="Montserrat"/>
                <a:cs typeface="Montserrat"/>
                <a:sym typeface="Montserrat"/>
              </a:rPr>
              <a:t>Detect the </a:t>
            </a:r>
            <a:r>
              <a:rPr b="1" lang="en">
                <a:latin typeface="Montserrat"/>
                <a:ea typeface="Montserrat"/>
                <a:cs typeface="Montserrat"/>
                <a:sym typeface="Montserrat"/>
              </a:rPr>
              <a:t>presence</a:t>
            </a:r>
            <a:r>
              <a:rPr lang="en">
                <a:latin typeface="Montserrat"/>
                <a:ea typeface="Montserrat"/>
                <a:cs typeface="Montserrat"/>
                <a:sym typeface="Montserrat"/>
              </a:rPr>
              <a:t> of shields within vase images</a:t>
            </a:r>
            <a:br>
              <a:rPr lang="en">
                <a:latin typeface="Montserrat"/>
                <a:ea typeface="Montserrat"/>
                <a:cs typeface="Montserrat"/>
                <a:sym typeface="Montserrat"/>
              </a:rPr>
            </a:br>
            <a:endParaRPr>
              <a:latin typeface="Montserrat"/>
              <a:ea typeface="Montserrat"/>
              <a:cs typeface="Montserrat"/>
              <a:sym typeface="Montserrat"/>
            </a:endParaRPr>
          </a:p>
          <a:p>
            <a:pPr indent="-342900" lvl="0" marL="457200" rtl="0" algn="l">
              <a:spcBef>
                <a:spcPts val="0"/>
              </a:spcBef>
              <a:spcAft>
                <a:spcPts val="0"/>
              </a:spcAft>
              <a:buClr>
                <a:srgbClr val="000000"/>
              </a:buClr>
              <a:buSzPts val="1800"/>
              <a:buFont typeface="Montserrat"/>
              <a:buAutoNum type="arabicPeriod"/>
            </a:pPr>
            <a:r>
              <a:rPr lang="en">
                <a:latin typeface="Montserrat"/>
                <a:ea typeface="Montserrat"/>
                <a:cs typeface="Montserrat"/>
                <a:sym typeface="Montserrat"/>
              </a:rPr>
              <a:t>Detect the </a:t>
            </a:r>
            <a:r>
              <a:rPr b="1" lang="en">
                <a:latin typeface="Montserrat"/>
                <a:ea typeface="Montserrat"/>
                <a:cs typeface="Montserrat"/>
                <a:sym typeface="Montserrat"/>
              </a:rPr>
              <a:t>location</a:t>
            </a:r>
            <a:r>
              <a:rPr lang="en">
                <a:latin typeface="Montserrat"/>
                <a:ea typeface="Montserrat"/>
                <a:cs typeface="Montserrat"/>
                <a:sym typeface="Montserrat"/>
              </a:rPr>
              <a:t> of the shield within the image</a:t>
            </a:r>
            <a:endParaRPr>
              <a:latin typeface="Montserrat"/>
              <a:ea typeface="Montserrat"/>
              <a:cs typeface="Montserrat"/>
              <a:sym typeface="Montserrat"/>
            </a:endParaRPr>
          </a:p>
        </p:txBody>
      </p:sp>
      <p:pic>
        <p:nvPicPr>
          <p:cNvPr id="70" name="Google Shape;70;p15"/>
          <p:cNvPicPr preferRelativeResize="0"/>
          <p:nvPr/>
        </p:nvPicPr>
        <p:blipFill>
          <a:blip r:embed="rId3">
            <a:alphaModFix/>
          </a:blip>
          <a:stretch>
            <a:fillRect/>
          </a:stretch>
        </p:blipFill>
        <p:spPr>
          <a:xfrm>
            <a:off x="5148000" y="1051988"/>
            <a:ext cx="3691200" cy="36173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idx="1" type="body"/>
          </p:nvPr>
        </p:nvSpPr>
        <p:spPr>
          <a:xfrm>
            <a:off x="311700" y="557725"/>
            <a:ext cx="8520600" cy="40113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b="1" lang="en" sz="3000">
                <a:solidFill>
                  <a:schemeClr val="dk1"/>
                </a:solidFill>
                <a:latin typeface="Montserrat"/>
                <a:ea typeface="Montserrat"/>
                <a:cs typeface="Montserrat"/>
                <a:sym typeface="Montserrat"/>
              </a:rPr>
              <a:t>DATA</a:t>
            </a:r>
            <a:endParaRPr b="1" sz="3000">
              <a:solidFill>
                <a:schemeClr val="dk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EDA</a:t>
            </a:r>
            <a:endParaRPr b="1">
              <a:latin typeface="Montserrat"/>
              <a:ea typeface="Montserrat"/>
              <a:cs typeface="Montserrat"/>
              <a:sym typeface="Montserrat"/>
            </a:endParaRPr>
          </a:p>
        </p:txBody>
      </p:sp>
      <p:sp>
        <p:nvSpPr>
          <p:cNvPr id="81" name="Google Shape;81;p17"/>
          <p:cNvSpPr txBox="1"/>
          <p:nvPr>
            <p:ph idx="1" type="body"/>
          </p:nvPr>
        </p:nvSpPr>
        <p:spPr>
          <a:xfrm>
            <a:off x="311700" y="1214731"/>
            <a:ext cx="4030800" cy="205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Montserrat"/>
              <a:buChar char="●"/>
            </a:pPr>
            <a:r>
              <a:rPr lang="en">
                <a:latin typeface="Montserrat"/>
                <a:ea typeface="Montserrat"/>
                <a:cs typeface="Montserrat"/>
                <a:sym typeface="Montserrat"/>
              </a:rPr>
              <a:t>170,000 vases images from </a:t>
            </a:r>
            <a:r>
              <a:rPr i="1" lang="en">
                <a:latin typeface="Montserrat"/>
                <a:ea typeface="Montserrat"/>
                <a:cs typeface="Montserrat"/>
                <a:sym typeface="Montserrat"/>
              </a:rPr>
              <a:t>armsandarmor</a:t>
            </a:r>
            <a:r>
              <a:rPr lang="en">
                <a:latin typeface="Montserrat"/>
                <a:ea typeface="Montserrat"/>
                <a:cs typeface="Montserrat"/>
                <a:sym typeface="Montserrat"/>
              </a:rPr>
              <a:t> </a:t>
            </a:r>
            <a:br>
              <a:rPr lang="en">
                <a:latin typeface="Montserrat"/>
                <a:ea typeface="Montserrat"/>
                <a:cs typeface="Montserrat"/>
                <a:sym typeface="Montserrat"/>
              </a:rPr>
            </a:br>
            <a:endParaRPr>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a:latin typeface="Montserrat"/>
                <a:ea typeface="Montserrat"/>
                <a:cs typeface="Montserrat"/>
                <a:sym typeface="Montserrat"/>
              </a:rPr>
              <a:t>5,500 with shield tags</a:t>
            </a:r>
            <a:br>
              <a:rPr lang="en">
                <a:latin typeface="Montserrat"/>
                <a:ea typeface="Montserrat"/>
                <a:cs typeface="Montserrat"/>
                <a:sym typeface="Montserrat"/>
              </a:rPr>
            </a:br>
            <a:endParaRPr>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a:latin typeface="Montserrat"/>
                <a:ea typeface="Montserrat"/>
                <a:cs typeface="Montserrat"/>
                <a:sym typeface="Montserrat"/>
              </a:rPr>
              <a:t>1,800 with actual shields</a:t>
            </a:r>
            <a:endParaRPr>
              <a:latin typeface="Montserrat"/>
              <a:ea typeface="Montserrat"/>
              <a:cs typeface="Montserrat"/>
              <a:sym typeface="Montserrat"/>
            </a:endParaRPr>
          </a:p>
        </p:txBody>
      </p:sp>
      <p:pic>
        <p:nvPicPr>
          <p:cNvPr id="82" name="Google Shape;82;p17"/>
          <p:cNvPicPr preferRelativeResize="0"/>
          <p:nvPr/>
        </p:nvPicPr>
        <p:blipFill rotWithShape="1">
          <a:blip r:embed="rId3">
            <a:alphaModFix/>
          </a:blip>
          <a:srcRect b="48207" l="0" r="13815" t="0"/>
          <a:stretch/>
        </p:blipFill>
        <p:spPr>
          <a:xfrm>
            <a:off x="5064925" y="3464250"/>
            <a:ext cx="3092149" cy="1036025"/>
          </a:xfrm>
          <a:prstGeom prst="rect">
            <a:avLst/>
          </a:prstGeom>
          <a:noFill/>
          <a:ln>
            <a:noFill/>
          </a:ln>
        </p:spPr>
      </p:pic>
      <p:pic>
        <p:nvPicPr>
          <p:cNvPr id="83" name="Google Shape;83;p17"/>
          <p:cNvPicPr preferRelativeResize="0"/>
          <p:nvPr/>
        </p:nvPicPr>
        <p:blipFill>
          <a:blip r:embed="rId4">
            <a:alphaModFix/>
          </a:blip>
          <a:stretch>
            <a:fillRect/>
          </a:stretch>
        </p:blipFill>
        <p:spPr>
          <a:xfrm>
            <a:off x="4372200" y="1410275"/>
            <a:ext cx="2312700" cy="1922748"/>
          </a:xfrm>
          <a:prstGeom prst="rect">
            <a:avLst/>
          </a:prstGeom>
          <a:noFill/>
          <a:ln>
            <a:noFill/>
          </a:ln>
        </p:spPr>
      </p:pic>
      <p:pic>
        <p:nvPicPr>
          <p:cNvPr id="84" name="Google Shape;84;p17"/>
          <p:cNvPicPr preferRelativeResize="0"/>
          <p:nvPr/>
        </p:nvPicPr>
        <p:blipFill>
          <a:blip r:embed="rId5">
            <a:alphaModFix/>
          </a:blip>
          <a:stretch>
            <a:fillRect/>
          </a:stretch>
        </p:blipFill>
        <p:spPr>
          <a:xfrm>
            <a:off x="6678000" y="1410275"/>
            <a:ext cx="2312690" cy="1911650"/>
          </a:xfrm>
          <a:prstGeom prst="rect">
            <a:avLst/>
          </a:prstGeom>
          <a:noFill/>
          <a:ln>
            <a:noFill/>
          </a:ln>
        </p:spPr>
      </p:pic>
      <p:sp>
        <p:nvSpPr>
          <p:cNvPr id="85" name="Google Shape;85;p17"/>
          <p:cNvSpPr txBox="1"/>
          <p:nvPr/>
        </p:nvSpPr>
        <p:spPr>
          <a:xfrm>
            <a:off x="5082500" y="1019175"/>
            <a:ext cx="3456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Montserrat"/>
                <a:ea typeface="Montserrat"/>
                <a:cs typeface="Montserrat"/>
                <a:sym typeface="Montserrat"/>
              </a:rPr>
              <a:t>Example: </a:t>
            </a:r>
            <a:r>
              <a:rPr lang="en">
                <a:latin typeface="Montserrat"/>
                <a:ea typeface="Montserrat"/>
                <a:cs typeface="Montserrat"/>
                <a:sym typeface="Montserrat"/>
              </a:rPr>
              <a:t>Vase 37 with “shield” tag</a:t>
            </a:r>
            <a:endParaRPr>
              <a:latin typeface="Montserrat"/>
              <a:ea typeface="Montserrat"/>
              <a:cs typeface="Montserrat"/>
              <a:sym typeface="Montserrat"/>
            </a:endParaRPr>
          </a:p>
        </p:txBody>
      </p:sp>
      <p:sp>
        <p:nvSpPr>
          <p:cNvPr id="86" name="Google Shape;86;p17"/>
          <p:cNvSpPr/>
          <p:nvPr/>
        </p:nvSpPr>
        <p:spPr>
          <a:xfrm>
            <a:off x="7606100" y="1977300"/>
            <a:ext cx="852900" cy="7887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Data Wrangling &amp; Preprocessing</a:t>
            </a:r>
            <a:endParaRPr b="1">
              <a:latin typeface="Montserrat"/>
              <a:ea typeface="Montserrat"/>
              <a:cs typeface="Montserrat"/>
              <a:sym typeface="Montserrat"/>
            </a:endParaRPr>
          </a:p>
        </p:txBody>
      </p:sp>
      <p:sp>
        <p:nvSpPr>
          <p:cNvPr id="92" name="Google Shape;92;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latin typeface="Montserrat"/>
                <a:ea typeface="Montserrat"/>
                <a:cs typeface="Montserrat"/>
                <a:sym typeface="Montserrat"/>
              </a:rPr>
              <a:t>We </a:t>
            </a:r>
            <a:r>
              <a:rPr lang="en">
                <a:latin typeface="Montserrat"/>
                <a:ea typeface="Montserrat"/>
                <a:cs typeface="Montserrat"/>
                <a:sym typeface="Montserrat"/>
              </a:rPr>
              <a:t>decided to resize</a:t>
            </a:r>
            <a:r>
              <a:rPr lang="en">
                <a:latin typeface="Montserrat"/>
                <a:ea typeface="Montserrat"/>
                <a:cs typeface="Montserrat"/>
                <a:sym typeface="Montserrat"/>
              </a:rPr>
              <a:t> all images to 256 by 256 pixels and convert them to grayscale. This provided more manageable images that were still complex enough to train our models with.</a:t>
            </a:r>
            <a:endParaRPr>
              <a:latin typeface="Montserrat"/>
              <a:ea typeface="Montserrat"/>
              <a:cs typeface="Montserrat"/>
              <a:sym typeface="Montserrat"/>
            </a:endParaRPr>
          </a:p>
        </p:txBody>
      </p:sp>
      <p:pic>
        <p:nvPicPr>
          <p:cNvPr id="93" name="Google Shape;93;p18"/>
          <p:cNvPicPr preferRelativeResize="0"/>
          <p:nvPr/>
        </p:nvPicPr>
        <p:blipFill rotWithShape="1">
          <a:blip r:embed="rId3">
            <a:alphaModFix/>
          </a:blip>
          <a:srcRect b="0" l="0" r="31469" t="0"/>
          <a:stretch/>
        </p:blipFill>
        <p:spPr>
          <a:xfrm>
            <a:off x="311710" y="2459850"/>
            <a:ext cx="4990816" cy="2362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Data Wrangling &amp; Preprocessing:  Masking</a:t>
            </a:r>
            <a:endParaRPr b="1">
              <a:latin typeface="Montserrat"/>
              <a:ea typeface="Montserrat"/>
              <a:cs typeface="Montserrat"/>
              <a:sym typeface="Montserrat"/>
            </a:endParaRPr>
          </a:p>
        </p:txBody>
      </p:sp>
      <p:pic>
        <p:nvPicPr>
          <p:cNvPr id="99" name="Google Shape;99;p19"/>
          <p:cNvPicPr preferRelativeResize="0"/>
          <p:nvPr/>
        </p:nvPicPr>
        <p:blipFill>
          <a:blip r:embed="rId3">
            <a:alphaModFix/>
          </a:blip>
          <a:stretch>
            <a:fillRect/>
          </a:stretch>
        </p:blipFill>
        <p:spPr>
          <a:xfrm>
            <a:off x="4943700" y="1152475"/>
            <a:ext cx="3431400" cy="3416399"/>
          </a:xfrm>
          <a:prstGeom prst="rect">
            <a:avLst/>
          </a:prstGeom>
          <a:noFill/>
          <a:ln>
            <a:noFill/>
          </a:ln>
        </p:spPr>
      </p:pic>
      <p:pic>
        <p:nvPicPr>
          <p:cNvPr id="100" name="Google Shape;100;p19"/>
          <p:cNvPicPr preferRelativeResize="0"/>
          <p:nvPr/>
        </p:nvPicPr>
        <p:blipFill>
          <a:blip r:embed="rId4">
            <a:alphaModFix/>
          </a:blip>
          <a:stretch>
            <a:fillRect/>
          </a:stretch>
        </p:blipFill>
        <p:spPr>
          <a:xfrm>
            <a:off x="311700" y="2029399"/>
            <a:ext cx="3657452" cy="8286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nvSpPr>
        <p:spPr>
          <a:xfrm>
            <a:off x="311700" y="1371150"/>
            <a:ext cx="56004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2"/>
                </a:solidFill>
                <a:latin typeface="Montserrat"/>
                <a:ea typeface="Montserrat"/>
                <a:cs typeface="Montserrat"/>
                <a:sym typeface="Montserrat"/>
              </a:rPr>
              <a:t>Classification dataset</a:t>
            </a:r>
            <a:endParaRPr b="1" sz="1800">
              <a:solidFill>
                <a:schemeClr val="dk2"/>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2"/>
                </a:solidFill>
                <a:latin typeface="Montserrat"/>
                <a:ea typeface="Montserrat"/>
                <a:cs typeface="Montserrat"/>
                <a:sym typeface="Montserrat"/>
              </a:rPr>
              <a:t>1,800 images with shields</a:t>
            </a:r>
            <a:endParaRPr sz="1800">
              <a:solidFill>
                <a:schemeClr val="dk2"/>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2"/>
                </a:solidFill>
                <a:latin typeface="Montserrat"/>
                <a:ea typeface="Montserrat"/>
                <a:cs typeface="Montserrat"/>
                <a:sym typeface="Montserrat"/>
              </a:rPr>
              <a:t>1,800 images without shields</a:t>
            </a:r>
            <a:endParaRPr sz="1800">
              <a:solidFill>
                <a:schemeClr val="dk2"/>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2"/>
                </a:solidFill>
                <a:latin typeface="Montserrat Medium"/>
                <a:ea typeface="Montserrat Medium"/>
                <a:cs typeface="Montserrat Medium"/>
                <a:sym typeface="Montserrat Medium"/>
              </a:rPr>
              <a:t>Train</a:t>
            </a:r>
            <a:r>
              <a:rPr lang="en" sz="1800">
                <a:solidFill>
                  <a:schemeClr val="dk2"/>
                </a:solidFill>
                <a:latin typeface="Montserrat"/>
                <a:ea typeface="Montserrat"/>
                <a:cs typeface="Montserrat"/>
                <a:sym typeface="Montserrat"/>
              </a:rPr>
              <a:t>: 80%, </a:t>
            </a:r>
            <a:r>
              <a:rPr lang="en" sz="1800">
                <a:solidFill>
                  <a:schemeClr val="dk2"/>
                </a:solidFill>
                <a:latin typeface="Montserrat Medium"/>
                <a:ea typeface="Montserrat Medium"/>
                <a:cs typeface="Montserrat Medium"/>
                <a:sym typeface="Montserrat Medium"/>
              </a:rPr>
              <a:t>Validation</a:t>
            </a:r>
            <a:r>
              <a:rPr lang="en" sz="1800">
                <a:solidFill>
                  <a:schemeClr val="dk2"/>
                </a:solidFill>
                <a:latin typeface="Montserrat"/>
                <a:ea typeface="Montserrat"/>
                <a:cs typeface="Montserrat"/>
                <a:sym typeface="Montserrat"/>
              </a:rPr>
              <a:t>:10%, </a:t>
            </a:r>
            <a:r>
              <a:rPr lang="en" sz="1800">
                <a:solidFill>
                  <a:schemeClr val="dk2"/>
                </a:solidFill>
                <a:latin typeface="Montserrat Medium"/>
                <a:ea typeface="Montserrat Medium"/>
                <a:cs typeface="Montserrat Medium"/>
                <a:sym typeface="Montserrat Medium"/>
              </a:rPr>
              <a:t>Test</a:t>
            </a:r>
            <a:r>
              <a:rPr lang="en" sz="1800">
                <a:solidFill>
                  <a:schemeClr val="dk2"/>
                </a:solidFill>
                <a:latin typeface="Montserrat"/>
                <a:ea typeface="Montserrat"/>
                <a:cs typeface="Montserrat"/>
                <a:sym typeface="Montserrat"/>
              </a:rPr>
              <a:t>:10%</a:t>
            </a:r>
            <a:endParaRPr sz="18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2"/>
              </a:solidFill>
              <a:latin typeface="Montserrat"/>
              <a:ea typeface="Montserrat"/>
              <a:cs typeface="Montserrat"/>
              <a:sym typeface="Montserrat"/>
            </a:endParaRPr>
          </a:p>
          <a:p>
            <a:pPr indent="0" lvl="0" marL="0" rtl="0" algn="l">
              <a:spcBef>
                <a:spcPts val="0"/>
              </a:spcBef>
              <a:spcAft>
                <a:spcPts val="0"/>
              </a:spcAft>
              <a:buNone/>
            </a:pPr>
            <a:r>
              <a:rPr b="1" lang="en" sz="1800">
                <a:solidFill>
                  <a:schemeClr val="dk2"/>
                </a:solidFill>
                <a:latin typeface="Montserrat"/>
                <a:ea typeface="Montserrat"/>
                <a:cs typeface="Montserrat"/>
                <a:sym typeface="Montserrat"/>
              </a:rPr>
              <a:t>Segmentation dataset</a:t>
            </a:r>
            <a:endParaRPr b="1" sz="1800">
              <a:solidFill>
                <a:schemeClr val="dk2"/>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2"/>
                </a:solidFill>
                <a:latin typeface="Montserrat"/>
                <a:ea typeface="Montserrat"/>
                <a:cs typeface="Montserrat"/>
                <a:sym typeface="Montserrat"/>
              </a:rPr>
              <a:t>900 images with shields with masks</a:t>
            </a:r>
            <a:endParaRPr sz="1800">
              <a:solidFill>
                <a:schemeClr val="dk2"/>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800">
                <a:solidFill>
                  <a:schemeClr val="dk2"/>
                </a:solidFill>
                <a:latin typeface="Montserrat Medium"/>
                <a:ea typeface="Montserrat Medium"/>
                <a:cs typeface="Montserrat Medium"/>
                <a:sym typeface="Montserrat Medium"/>
              </a:rPr>
              <a:t>Train</a:t>
            </a:r>
            <a:r>
              <a:rPr lang="en" sz="1800">
                <a:solidFill>
                  <a:schemeClr val="dk2"/>
                </a:solidFill>
                <a:latin typeface="Montserrat"/>
                <a:ea typeface="Montserrat"/>
                <a:cs typeface="Montserrat"/>
                <a:sym typeface="Montserrat"/>
              </a:rPr>
              <a:t>: 80%, </a:t>
            </a:r>
            <a:r>
              <a:rPr lang="en" sz="1800">
                <a:solidFill>
                  <a:schemeClr val="dk2"/>
                </a:solidFill>
                <a:latin typeface="Raleway Thin"/>
                <a:ea typeface="Raleway Thin"/>
                <a:cs typeface="Raleway Thin"/>
                <a:sym typeface="Raleway Thin"/>
              </a:rPr>
              <a:t>Validation</a:t>
            </a:r>
            <a:r>
              <a:rPr lang="en" sz="1800">
                <a:solidFill>
                  <a:schemeClr val="dk2"/>
                </a:solidFill>
                <a:latin typeface="Montserrat"/>
                <a:ea typeface="Montserrat"/>
                <a:cs typeface="Montserrat"/>
                <a:sym typeface="Montserrat"/>
              </a:rPr>
              <a:t>:10%, </a:t>
            </a:r>
            <a:r>
              <a:rPr lang="en" sz="1800">
                <a:solidFill>
                  <a:schemeClr val="dk2"/>
                </a:solidFill>
                <a:latin typeface="Montserrat Medium"/>
                <a:ea typeface="Montserrat Medium"/>
                <a:cs typeface="Montserrat Medium"/>
                <a:sym typeface="Montserrat Medium"/>
              </a:rPr>
              <a:t>Test</a:t>
            </a:r>
            <a:r>
              <a:rPr lang="en" sz="1800">
                <a:solidFill>
                  <a:schemeClr val="dk2"/>
                </a:solidFill>
                <a:latin typeface="Montserrat"/>
                <a:ea typeface="Montserrat"/>
                <a:cs typeface="Montserrat"/>
                <a:sym typeface="Montserrat"/>
              </a:rPr>
              <a:t>:10%</a:t>
            </a:r>
            <a:endParaRPr sz="1800">
              <a:solidFill>
                <a:schemeClr val="dk2"/>
              </a:solidFill>
              <a:latin typeface="Montserrat"/>
              <a:ea typeface="Montserrat"/>
              <a:cs typeface="Montserrat"/>
              <a:sym typeface="Montserrat"/>
            </a:endParaRPr>
          </a:p>
        </p:txBody>
      </p:sp>
      <p:sp>
        <p:nvSpPr>
          <p:cNvPr id="106" name="Google Shape;10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Data Wrangling &amp; Preprocessing</a:t>
            </a:r>
            <a:endParaRPr b="1">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idx="1" type="body"/>
          </p:nvPr>
        </p:nvSpPr>
        <p:spPr>
          <a:xfrm>
            <a:off x="311700" y="557725"/>
            <a:ext cx="8520600" cy="40113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b="1" lang="en" sz="3000">
                <a:solidFill>
                  <a:schemeClr val="dk1"/>
                </a:solidFill>
                <a:latin typeface="Montserrat"/>
                <a:ea typeface="Montserrat"/>
                <a:cs typeface="Montserrat"/>
                <a:sym typeface="Montserrat"/>
              </a:rPr>
              <a:t>MODELS</a:t>
            </a:r>
            <a:endParaRPr b="1" sz="3000">
              <a:solidFill>
                <a:schemeClr val="dk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